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ileron Bold" charset="1" panose="00000800000000000000"/>
      <p:regular r:id="rId16"/>
    </p:embeddedFont>
    <p:embeddedFont>
      <p:font typeface="Aileron Light" charset="1" panose="00000400000000000000"/>
      <p:regular r:id="rId17"/>
    </p:embeddedFont>
    <p:embeddedFont>
      <p:font typeface="Aileron" charset="1" panose="00000500000000000000"/>
      <p:regular r:id="rId18"/>
    </p:embeddedFont>
    <p:embeddedFont>
      <p:font typeface="Aileron Italics" charset="1" panose="0000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256" r="0" b="-518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87559" y="1645556"/>
            <a:ext cx="831288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>
                <a:solidFill>
                  <a:srgbClr val="F4F1EB"/>
                </a:solidFill>
                <a:latin typeface="Aileron Bold"/>
                <a:ea typeface="Aileron Bold"/>
                <a:cs typeface="Aileron Bold"/>
                <a:sym typeface="Aileron Bold"/>
              </a:rPr>
              <a:t>PYTHON · LANGGRAPH · SERPAPI · PANDAS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07743" y="3227070"/>
            <a:ext cx="15072514" cy="3763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240"/>
              </a:lnSpc>
            </a:pPr>
            <a:r>
              <a:rPr lang="en-US" sz="16000" spc="-768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Agentic SEO Ranking System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66675" y="3600450"/>
            <a:ext cx="466889" cy="3086100"/>
            <a:chOff x="0" y="0"/>
            <a:chExt cx="122967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2967" cy="812800"/>
            </a:xfrm>
            <a:custGeom>
              <a:avLst/>
              <a:gdLst/>
              <a:ahLst/>
              <a:cxnLst/>
              <a:rect r="r" b="b" t="t" l="l"/>
              <a:pathLst>
                <a:path h="812800" w="122967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889932" y="3600450"/>
            <a:ext cx="466889" cy="3086100"/>
            <a:chOff x="0" y="0"/>
            <a:chExt cx="122967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2967" cy="812800"/>
            </a:xfrm>
            <a:custGeom>
              <a:avLst/>
              <a:gdLst/>
              <a:ahLst/>
              <a:cxnLst/>
              <a:rect r="r" b="b" t="t" l="l"/>
              <a:pathLst>
                <a:path h="812800" w="122967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87559" y="6111708"/>
            <a:ext cx="831288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BY - HARSHIT WALDIA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07743" y="3633829"/>
            <a:ext cx="15072514" cy="221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019"/>
              </a:lnSpc>
            </a:pPr>
            <a:r>
              <a:rPr lang="en-US" sz="18000" spc="-864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Thank you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66675" y="3600450"/>
            <a:ext cx="466889" cy="3086100"/>
            <a:chOff x="0" y="0"/>
            <a:chExt cx="122967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2967" cy="812800"/>
            </a:xfrm>
            <a:custGeom>
              <a:avLst/>
              <a:gdLst/>
              <a:ahLst/>
              <a:cxnLst/>
              <a:rect r="r" b="b" t="t" l="l"/>
              <a:pathLst>
                <a:path h="812800" w="122967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889932" y="3600450"/>
            <a:ext cx="466889" cy="3086100"/>
            <a:chOff x="0" y="0"/>
            <a:chExt cx="122967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2967" cy="812800"/>
            </a:xfrm>
            <a:custGeom>
              <a:avLst/>
              <a:gdLst/>
              <a:ahLst/>
              <a:cxnLst/>
              <a:rect r="r" b="b" t="t" l="l"/>
              <a:pathLst>
                <a:path h="812800" w="122967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3C6AA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409700"/>
            <a:ext cx="7637448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Table of contents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999819" y="1490521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Project Overview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999819" y="2625994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Problem Statement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999819" y="3761467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Solution Approach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99819" y="4896940"/>
            <a:ext cx="5817215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Agentic Architecture (LangGraph)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99819" y="6032413"/>
            <a:ext cx="5407632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Google Places Ranking Logic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999819" y="7167886"/>
            <a:ext cx="5259481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Google Search Ranking Logic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999819" y="8303358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Results &amp; Key Learnings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92788" y="1402002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2788" y="2531799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92788" y="3661596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2788" y="4791393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6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2788" y="5921189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7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92788" y="7050986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8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92788" y="8180783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9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0" y="1293231"/>
            <a:ext cx="400214" cy="3086100"/>
            <a:chOff x="0" y="0"/>
            <a:chExt cx="105406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1400175"/>
            <a:ext cx="8316345" cy="2984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1"/>
              </a:lnSpc>
            </a:pPr>
            <a:r>
              <a:rPr lang="en-US" sz="12664" spc="-607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PROJECT OVERVIEW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00214" y="5010150"/>
            <a:ext cx="11244295" cy="475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476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The Agentic S</a:t>
            </a:r>
            <a:r>
              <a:rPr lang="en-US" sz="2800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EO Rank Analyzer is an automated system designed to determine:</a:t>
            </a:r>
          </a:p>
          <a:p>
            <a:pPr algn="l" marL="604523" indent="-302261" lvl="1">
              <a:lnSpc>
                <a:spcPts val="476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Google Places (Local) ranking</a:t>
            </a:r>
          </a:p>
          <a:p>
            <a:pPr algn="l" marL="604523" indent="-302261" lvl="1">
              <a:lnSpc>
                <a:spcPts val="476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Google Organic Search ranking</a:t>
            </a:r>
          </a:p>
          <a:p>
            <a:pPr algn="l" marL="604523" indent="-302261" lvl="1">
              <a:lnSpc>
                <a:spcPts val="476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for a website across multiple keywords using an agent-based execution flow.</a:t>
            </a:r>
          </a:p>
          <a:p>
            <a:pPr algn="l" marL="604523" indent="-302261" lvl="1">
              <a:lnSpc>
                <a:spcPts val="4760"/>
              </a:lnSpc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The system dynamically adapts to Google’s ranking behavior instead of relying on fixed scraping logic.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1242187"/>
            <a:ext cx="400214" cy="3086100"/>
            <a:chOff x="0" y="0"/>
            <a:chExt cx="105406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352550"/>
            <a:ext cx="9548212" cy="3053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38"/>
              </a:lnSpc>
            </a:pPr>
            <a:r>
              <a:rPr lang="en-US" sz="12964" spc="-622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PROBLEM STATEMENT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11252" y="5361200"/>
            <a:ext cx="8108952" cy="351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Traditional keyword ranking scripts fail because:</a:t>
            </a:r>
          </a:p>
          <a:p>
            <a:pPr algn="l" marL="539749" indent="-269875" lvl="1">
              <a:lnSpc>
                <a:spcPts val="30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Google Places does not return results for all keywords</a:t>
            </a:r>
          </a:p>
          <a:p>
            <a:pPr algn="l" marL="539749" indent="-269875" lvl="1">
              <a:lnSpc>
                <a:spcPts val="30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Brand and category keywords behave differently</a:t>
            </a:r>
          </a:p>
          <a:p>
            <a:pPr algn="l" marL="539749" indent="-269875" lvl="1">
              <a:lnSpc>
                <a:spcPts val="30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Google Maps and Local Finder are separate systems</a:t>
            </a:r>
          </a:p>
          <a:p>
            <a:pPr algn="l" marL="539749" indent="-269875" lvl="1">
              <a:lnSpc>
                <a:spcPts val="30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Rigid logic results in incorrect “NA” rankings</a:t>
            </a:r>
          </a:p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Hence, an adaptive and intelligent ranking system is required.</a:t>
            </a:r>
          </a:p>
          <a:p>
            <a:pPr algn="l">
              <a:lnSpc>
                <a:spcPts val="309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343025"/>
            <a:ext cx="8115300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SOLUTION APPROACH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36500" y="5377262"/>
            <a:ext cx="7499699" cy="351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The solution uses a hybrid ranking strategy:</a:t>
            </a:r>
          </a:p>
          <a:p>
            <a:pPr algn="l" marL="539749" indent="-269875" lvl="1">
              <a:lnSpc>
                <a:spcPts val="30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Google Maps → for strong local discovery keywords</a:t>
            </a:r>
          </a:p>
          <a:p>
            <a:pPr algn="l" marL="539749" indent="-269875" lvl="1">
              <a:lnSpc>
                <a:spcPts val="30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Google Local Finder → for weak or mixed local intent</a:t>
            </a:r>
          </a:p>
          <a:p>
            <a:pPr algn="l" marL="539749" indent="-269875" lvl="1">
              <a:lnSpc>
                <a:spcPts val="30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Google Search → for organic website ranking</a:t>
            </a:r>
          </a:p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This ensures accurate ranking detection for all keyword types.</a:t>
            </a:r>
          </a:p>
          <a:p>
            <a:pPr algn="l">
              <a:lnSpc>
                <a:spcPts val="309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79958" y="1409700"/>
            <a:ext cx="11296406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AGENTIC ARCHITECTURE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29027" y="5019675"/>
            <a:ext cx="13161187" cy="423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49"/>
              </a:lnSpc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Th</a:t>
            </a: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e system is implemented using LangGraph with modular agents:</a:t>
            </a:r>
          </a:p>
          <a:p>
            <a:pPr algn="l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Places Rank Agent</a:t>
            </a:r>
          </a:p>
          <a:p>
            <a:pPr algn="l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Search Rank Agent</a:t>
            </a:r>
          </a:p>
          <a:p>
            <a:pPr algn="l">
              <a:lnSpc>
                <a:spcPts val="4249"/>
              </a:lnSpc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Each agent:</a:t>
            </a:r>
          </a:p>
          <a:p>
            <a:pPr algn="l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Performs a single responsibility</a:t>
            </a:r>
          </a:p>
          <a:p>
            <a:pPr algn="l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Shares state through LangGraph</a:t>
            </a:r>
          </a:p>
          <a:p>
            <a:pPr algn="l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Executes in a controlled, deterministic workflow</a:t>
            </a:r>
          </a:p>
          <a:p>
            <a:pPr algn="l">
              <a:lnSpc>
                <a:spcPts val="4249"/>
              </a:lnSpc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This design improves scalability and maintainability.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56877" y="1587693"/>
            <a:ext cx="16230600" cy="2804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48"/>
              </a:lnSpc>
            </a:pPr>
            <a:r>
              <a:rPr lang="en-US" sz="11964" spc="-574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GOOGLE PLACES RANKING LOGIC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56877" y="5439232"/>
            <a:ext cx="13304266" cy="3121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Hybrid Google Places Logic:</a:t>
            </a:r>
          </a:p>
          <a:p>
            <a:pPr algn="l" marL="539749" indent="-269875" lvl="1">
              <a:lnSpc>
                <a:spcPts val="3099"/>
              </a:lnSpc>
              <a:buAutoNum type="arabicPeriod" startAt="1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Query Google Maps</a:t>
            </a:r>
          </a:p>
          <a:p>
            <a:pPr algn="l" marL="539749" indent="-269875" lvl="1">
              <a:lnSpc>
                <a:spcPts val="3099"/>
              </a:lnSpc>
              <a:buAutoNum type="arabicPeriod" startAt="1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If no results → fallback to Local Finder</a:t>
            </a:r>
          </a:p>
          <a:p>
            <a:pPr algn="l" marL="539749" indent="-269875" lvl="1">
              <a:lnSpc>
                <a:spcPts val="3099"/>
              </a:lnSpc>
              <a:buAutoNum type="arabicPeriod" startAt="1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Match business using:</a:t>
            </a:r>
          </a:p>
          <a:p>
            <a:pPr algn="l" marL="1079499" indent="-359833" lvl="2">
              <a:lnSpc>
                <a:spcPts val="3099"/>
              </a:lnSpc>
              <a:buFont typeface="Arial"/>
              <a:buChar char="⚬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Business name</a:t>
            </a:r>
          </a:p>
          <a:p>
            <a:pPr algn="l" marL="1079499" indent="-359833" lvl="2">
              <a:lnSpc>
                <a:spcPts val="3099"/>
              </a:lnSpc>
              <a:buFont typeface="Arial"/>
              <a:buChar char="⚬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Website domain</a:t>
            </a:r>
          </a:p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This approach reflects real Google Places behavior and avoids false NA results.</a:t>
            </a:r>
          </a:p>
          <a:p>
            <a:pPr algn="l">
              <a:lnSpc>
                <a:spcPts val="309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0" y="1270771"/>
            <a:ext cx="400214" cy="3086100"/>
            <a:chOff x="0" y="0"/>
            <a:chExt cx="105406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56877" y="1601573"/>
            <a:ext cx="12920821" cy="2781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59"/>
              </a:lnSpc>
            </a:pPr>
            <a:r>
              <a:rPr lang="en-US" sz="11864" spc="-569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GOOGLE SEARCH RANKING LOGIC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56877" y="5526455"/>
            <a:ext cx="12581277" cy="2339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0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Fetches up to top 50 organic results</a:t>
            </a:r>
          </a:p>
          <a:p>
            <a:pPr algn="l" marL="539749" indent="-269875" lvl="1">
              <a:lnSpc>
                <a:spcPts val="30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Ignores ads and sponsored links</a:t>
            </a:r>
          </a:p>
          <a:p>
            <a:pPr algn="l" marL="539749" indent="-269875" lvl="1">
              <a:lnSpc>
                <a:spcPts val="30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Matches website domain</a:t>
            </a:r>
          </a:p>
          <a:p>
            <a:pPr algn="l" marL="539749" indent="-269875" lvl="1">
              <a:lnSpc>
                <a:spcPts val="30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Returns exact rank or NA</a:t>
            </a:r>
          </a:p>
          <a:p>
            <a:pPr algn="l">
              <a:lnSpc>
                <a:spcPts val="3099"/>
              </a:lnSpc>
            </a:pPr>
            <a:r>
              <a:rPr lang="en-US" sz="2499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This logic is independent and does not interfere with Google Places ranking.</a:t>
            </a:r>
          </a:p>
          <a:p>
            <a:pPr algn="l">
              <a:lnSpc>
                <a:spcPts val="309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1390650"/>
            <a:ext cx="11147664" cy="2971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82"/>
              </a:lnSpc>
            </a:pPr>
            <a:r>
              <a:rPr lang="en-US" sz="12564" spc="-603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RESULTS &amp; KEY LEARNINGS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9320" y="6092825"/>
            <a:ext cx="8063145" cy="316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Br</a:t>
            </a: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and keywords rank higher in Places</a:t>
            </a:r>
          </a:p>
          <a:p>
            <a:pPr algn="l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Category keywords show varied rankings</a:t>
            </a:r>
          </a:p>
          <a:p>
            <a:pPr algn="l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Not all keywords trigger Google Maps results</a:t>
            </a:r>
          </a:p>
          <a:p>
            <a:pPr algn="l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Hybrid fallback logic ensures accuracy</a:t>
            </a:r>
          </a:p>
          <a:p>
            <a:pPr algn="l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Key Learning:</a:t>
            </a:r>
          </a:p>
          <a:p>
            <a:pPr algn="l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Aileron Light"/>
                <a:ea typeface="Aileron Light"/>
                <a:cs typeface="Aileron Light"/>
                <a:sym typeface="Aileron Light"/>
              </a:rPr>
              <a:t> Google ranking is intent-based, not static.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4156" y="4541464"/>
            <a:ext cx="10942208" cy="979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04"/>
              </a:lnSpc>
            </a:pPr>
            <a:r>
              <a:rPr lang="en-US" sz="2100" i="true">
                <a:solidFill>
                  <a:srgbClr val="3C6AA9"/>
                </a:solidFill>
                <a:latin typeface="Aileron Italics"/>
                <a:ea typeface="Aileron Italics"/>
                <a:cs typeface="Aileron Italics"/>
                <a:sym typeface="Aileron Italics"/>
              </a:rPr>
              <a:t>This project demonstrates how Agentic AI systems can solve real-world SEO challenges by:</a:t>
            </a:r>
          </a:p>
          <a:p>
            <a:pPr algn="l" marL="453392" indent="-226696" lvl="1">
              <a:lnSpc>
                <a:spcPts val="2604"/>
              </a:lnSpc>
              <a:buFont typeface="Arial"/>
              <a:buChar char="•"/>
            </a:pPr>
            <a:r>
              <a:rPr lang="en-US" sz="2100" i="true">
                <a:solidFill>
                  <a:srgbClr val="3C6AA9"/>
                </a:solidFill>
                <a:latin typeface="Aileron Italics"/>
                <a:ea typeface="Aileron Italics"/>
                <a:cs typeface="Aileron Italics"/>
                <a:sym typeface="Aileron Italics"/>
              </a:rPr>
              <a:t>Making intelligent decisions</a:t>
            </a:r>
          </a:p>
          <a:p>
            <a:pPr algn="l">
              <a:lnSpc>
                <a:spcPts val="2604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DAG9hcraq4k</dc:identifier>
  <dcterms:modified xsi:type="dcterms:W3CDTF">2011-08-01T06:04:30Z</dcterms:modified>
  <cp:revision>1</cp:revision>
  <dc:title>Blue Red Minimalist Corporate Business Social Media Management Plan Presentation</dc:title>
</cp:coreProperties>
</file>

<file path=docProps/thumbnail.jpeg>
</file>